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14"/>
  </p:notesMasterIdLst>
  <p:sldIdLst>
    <p:sldId id="256" r:id="rId2"/>
    <p:sldId id="26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57" r:id="rId12"/>
    <p:sldId id="266" r:id="rId13"/>
  </p:sldIdLst>
  <p:sldSz cx="9144000" cy="6858000" type="screen4x3"/>
  <p:notesSz cx="6858000" cy="9144000"/>
  <p:custDataLst>
    <p:tags r:id="rId15"/>
  </p:custDataLst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5862" autoAdjust="0"/>
    <p:restoredTop sz="86316" autoAdjust="0"/>
  </p:normalViewPr>
  <p:slideViewPr>
    <p:cSldViewPr>
      <p:cViewPr varScale="1">
        <p:scale>
          <a:sx n="78" d="100"/>
          <a:sy n="78" d="100"/>
        </p:scale>
        <p:origin x="90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496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wmf"/><Relationship Id="rId1" Type="http://schemas.openxmlformats.org/officeDocument/2006/relationships/image" Target="../media/image3.wmf"/><Relationship Id="rId4" Type="http://schemas.openxmlformats.org/officeDocument/2006/relationships/image" Target="../media/image6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image" Target="../media/image8.wmf"/><Relationship Id="rId1" Type="http://schemas.openxmlformats.org/officeDocument/2006/relationships/image" Target="../media/image7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image" Target="../media/image13.wmf"/><Relationship Id="rId1" Type="http://schemas.openxmlformats.org/officeDocument/2006/relationships/image" Target="../media/image12.wmf"/><Relationship Id="rId6" Type="http://schemas.openxmlformats.org/officeDocument/2006/relationships/image" Target="../media/image17.wmf"/><Relationship Id="rId5" Type="http://schemas.openxmlformats.org/officeDocument/2006/relationships/image" Target="../media/image16.wmf"/><Relationship Id="rId4" Type="http://schemas.openxmlformats.org/officeDocument/2006/relationships/image" Target="../media/image15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20.wmf"/><Relationship Id="rId2" Type="http://schemas.openxmlformats.org/officeDocument/2006/relationships/image" Target="../media/image19.wmf"/><Relationship Id="rId1" Type="http://schemas.openxmlformats.org/officeDocument/2006/relationships/image" Target="../media/image18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901B2C-7827-440D-A7A4-EBF569FC3E06}" type="datetimeFigureOut">
              <a:rPr lang="cs-CZ" smtClean="0"/>
              <a:t>4.5.2016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36BA4F4-052E-405B-8D3F-AE4F13077D8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985335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6BA4F4-052E-405B-8D3F-AE4F13077D8C}" type="slidenum">
              <a:rPr lang="cs-CZ" smtClean="0"/>
              <a:t>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567034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7C591-F284-480F-AB80-DFEAF3FD4BCE}" type="datetime4">
              <a:rPr lang="en-US" smtClean="0"/>
              <a:t>May 4, 2016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0B875-8F34-4596-88EC-059E9638F8A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628388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B2F6E9-7AA2-40C6-83AF-43FA19324FA7}" type="datetime4">
              <a:rPr lang="en-US" smtClean="0"/>
              <a:t>May 4, 2016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0B875-8F34-4596-88EC-059E9638F8A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778619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66C20C-2E96-43FE-AA3C-556C2DB0B6B2}" type="datetime4">
              <a:rPr lang="en-US" smtClean="0"/>
              <a:t>May 4, 2016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0B875-8F34-4596-88EC-059E9638F8A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527335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F47E0-EE51-4266-BC82-EBFE03A0382C}" type="datetime4">
              <a:rPr lang="en-US" smtClean="0"/>
              <a:t>May 4, 2016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0B875-8F34-4596-88EC-059E9638F8A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421216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4D1EB-6A0D-4EA2-B07A-34E66E7D5D7D}" type="datetime4">
              <a:rPr lang="en-US" smtClean="0"/>
              <a:t>May 4, 2016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0B875-8F34-4596-88EC-059E9638F8A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854845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829AB-4FD2-4F82-B6CE-15F22A35F436}" type="datetime4">
              <a:rPr lang="en-US" smtClean="0"/>
              <a:t>May 4, 2016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0B875-8F34-4596-88EC-059E9638F8A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064685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D3BA-6069-4CCA-8087-BA4DCCCF1837}" type="datetime4">
              <a:rPr lang="en-US" smtClean="0"/>
              <a:t>May 4, 2016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0B875-8F34-4596-88EC-059E9638F8A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595704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4ECC2-5021-45C0-AE0A-1F919351E457}" type="datetime4">
              <a:rPr lang="en-US" smtClean="0"/>
              <a:t>May 4, 2016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0B875-8F34-4596-88EC-059E9638F8A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395771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358E32-167B-4862-932B-168A50657263}" type="datetime4">
              <a:rPr lang="en-US" smtClean="0"/>
              <a:t>May 4, 2016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0B875-8F34-4596-88EC-059E9638F8A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032293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EF98C-A4EE-47D7-B847-3BA189B28064}" type="datetime4">
              <a:rPr lang="en-US" smtClean="0"/>
              <a:t>May 4, 2016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0B875-8F34-4596-88EC-059E9638F8A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339389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A5C47-7314-4530-ABA6-E618A93A8908}" type="datetime4">
              <a:rPr lang="en-US" smtClean="0"/>
              <a:t>May 4, 2016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0B875-8F34-4596-88EC-059E9638F8A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629044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0775CD-5154-434D-9588-BAD317FD2A77}" type="datetime4">
              <a:rPr lang="en-US" smtClean="0"/>
              <a:t>May 4, 2016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B0B875-8F34-4596-88EC-059E9638F8A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421268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1.w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wmf"/><Relationship Id="rId3" Type="http://schemas.openxmlformats.org/officeDocument/2006/relationships/oleObject" Target="../embeddings/oleObject3.bin"/><Relationship Id="rId7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4.wmf"/><Relationship Id="rId5" Type="http://schemas.openxmlformats.org/officeDocument/2006/relationships/oleObject" Target="../embeddings/oleObject4.bin"/><Relationship Id="rId10" Type="http://schemas.openxmlformats.org/officeDocument/2006/relationships/image" Target="../media/image6.wmf"/><Relationship Id="rId4" Type="http://schemas.openxmlformats.org/officeDocument/2006/relationships/image" Target="../media/image3.wmf"/><Relationship Id="rId9" Type="http://schemas.openxmlformats.org/officeDocument/2006/relationships/oleObject" Target="../embeddings/oleObject6.bin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wmf"/><Relationship Id="rId3" Type="http://schemas.openxmlformats.org/officeDocument/2006/relationships/oleObject" Target="../embeddings/oleObject7.bin"/><Relationship Id="rId7" Type="http://schemas.openxmlformats.org/officeDocument/2006/relationships/oleObject" Target="../embeddings/oleObject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8.wmf"/><Relationship Id="rId5" Type="http://schemas.openxmlformats.org/officeDocument/2006/relationships/oleObject" Target="../embeddings/oleObject8.bin"/><Relationship Id="rId4" Type="http://schemas.openxmlformats.org/officeDocument/2006/relationships/image" Target="../media/image7.w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wmf"/><Relationship Id="rId13" Type="http://schemas.openxmlformats.org/officeDocument/2006/relationships/oleObject" Target="../embeddings/oleObject15.bin"/><Relationship Id="rId3" Type="http://schemas.openxmlformats.org/officeDocument/2006/relationships/oleObject" Target="../embeddings/oleObject10.bin"/><Relationship Id="rId7" Type="http://schemas.openxmlformats.org/officeDocument/2006/relationships/oleObject" Target="../embeddings/oleObject12.bin"/><Relationship Id="rId12" Type="http://schemas.openxmlformats.org/officeDocument/2006/relationships/image" Target="../media/image16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3.wmf"/><Relationship Id="rId11" Type="http://schemas.openxmlformats.org/officeDocument/2006/relationships/oleObject" Target="../embeddings/oleObject14.bin"/><Relationship Id="rId5" Type="http://schemas.openxmlformats.org/officeDocument/2006/relationships/oleObject" Target="../embeddings/oleObject11.bin"/><Relationship Id="rId10" Type="http://schemas.openxmlformats.org/officeDocument/2006/relationships/image" Target="../media/image15.wmf"/><Relationship Id="rId4" Type="http://schemas.openxmlformats.org/officeDocument/2006/relationships/image" Target="../media/image12.wmf"/><Relationship Id="rId9" Type="http://schemas.openxmlformats.org/officeDocument/2006/relationships/oleObject" Target="../embeddings/oleObject13.bin"/><Relationship Id="rId14" Type="http://schemas.openxmlformats.org/officeDocument/2006/relationships/image" Target="../media/image17.w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wmf"/><Relationship Id="rId3" Type="http://schemas.openxmlformats.org/officeDocument/2006/relationships/image" Target="../media/image21.png"/><Relationship Id="rId7" Type="http://schemas.openxmlformats.org/officeDocument/2006/relationships/oleObject" Target="../embeddings/oleObject1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8.wmf"/><Relationship Id="rId5" Type="http://schemas.openxmlformats.org/officeDocument/2006/relationships/oleObject" Target="../embeddings/oleObject16.bin"/><Relationship Id="rId10" Type="http://schemas.openxmlformats.org/officeDocument/2006/relationships/image" Target="../media/image20.wmf"/><Relationship Id="rId4" Type="http://schemas.openxmlformats.org/officeDocument/2006/relationships/image" Target="../media/image22.png"/><Relationship Id="rId9" Type="http://schemas.openxmlformats.org/officeDocument/2006/relationships/oleObject" Target="../embeddings/oleObject18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755576" y="404664"/>
            <a:ext cx="7772400" cy="2160240"/>
          </a:xfrm>
        </p:spPr>
        <p:txBody>
          <a:bodyPr>
            <a:normAutofit/>
          </a:bodyPr>
          <a:lstStyle/>
          <a:p>
            <a:r>
              <a:rPr lang="en-US" sz="4800" b="1" dirty="0" smtClean="0"/>
              <a:t>Physical Modeling</a:t>
            </a:r>
            <a:br>
              <a:rPr lang="en-US" sz="4800" b="1" dirty="0" smtClean="0"/>
            </a:br>
            <a:r>
              <a:rPr lang="en-US" sz="4800" b="1" dirty="0" smtClean="0"/>
              <a:t>(dimensional analysis)</a:t>
            </a:r>
            <a:endParaRPr lang="en-US" sz="4800" b="1" dirty="0"/>
          </a:p>
        </p:txBody>
      </p:sp>
      <p:sp>
        <p:nvSpPr>
          <p:cNvPr id="4" name="Nadpis 1"/>
          <p:cNvSpPr txBox="1">
            <a:spLocks/>
          </p:cNvSpPr>
          <p:nvPr/>
        </p:nvSpPr>
        <p:spPr>
          <a:xfrm>
            <a:off x="755576" y="2996952"/>
            <a:ext cx="7772400" cy="12515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sz="3200" b="1" dirty="0"/>
              <a:t>Prof. Václav Uruba</a:t>
            </a:r>
          </a:p>
          <a:p>
            <a:r>
              <a:rPr lang="cs-CZ" sz="3200"/>
              <a:t>IT ASCR, CTU Praha, UWB Plzeň</a:t>
            </a:r>
            <a:endParaRPr lang="cs-CZ" sz="3200" dirty="0"/>
          </a:p>
        </p:txBody>
      </p:sp>
      <p:sp>
        <p:nvSpPr>
          <p:cNvPr id="5" name="Podnadpis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00174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WHY </a:t>
            </a:r>
            <a:r>
              <a:rPr lang="cs-CZ" dirty="0" err="1" smtClean="0"/>
              <a:t>Experiments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Physical Modelling – Experiments </a:t>
            </a:r>
          </a:p>
          <a:p>
            <a:r>
              <a:rPr lang="en-US" dirty="0" smtClean="0"/>
              <a:t>Mathematical Modelling – CFD </a:t>
            </a:r>
          </a:p>
          <a:p>
            <a:pPr lvl="1"/>
            <a:r>
              <a:rPr lang="en-US" dirty="0" smtClean="0"/>
              <a:t>Verification</a:t>
            </a:r>
          </a:p>
          <a:p>
            <a:pPr lvl="2"/>
            <a:r>
              <a:rPr lang="en-US" dirty="0" smtClean="0"/>
              <a:t>The process of determining that a computational model accurately represents the underlying mathematical model and its solution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Validation</a:t>
            </a:r>
          </a:p>
          <a:p>
            <a:pPr lvl="2"/>
            <a:r>
              <a:rPr lang="en-US" dirty="0" smtClean="0"/>
              <a:t>The process of determining the degree to which a model is an accurate representation of the real world from the perspective of the intended uses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Boundary condition</a:t>
            </a:r>
          </a:p>
          <a:p>
            <a:pPr lvl="2"/>
            <a:r>
              <a:rPr lang="en-US" dirty="0" smtClean="0"/>
              <a:t>Inlet, walls, outlet</a:t>
            </a:r>
            <a:endParaRPr lang="en-US" dirty="0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B2F6E9-7AA2-40C6-83AF-43FA19324FA7}" type="datetime4">
              <a:rPr lang="en-US" smtClean="0"/>
              <a:t>May 4, 2016</a:t>
            </a:fld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0B875-8F34-4596-88EC-059E9638F8AA}" type="slidenum">
              <a:rPr lang="cs-CZ" smtClean="0"/>
              <a:t>2</a:t>
            </a:fld>
            <a:endParaRPr lang="cs-CZ"/>
          </a:p>
        </p:txBody>
      </p:sp>
      <p:sp>
        <p:nvSpPr>
          <p:cNvPr id="6" name="TextovéPole 5"/>
          <p:cNvSpPr txBox="1"/>
          <p:nvPr/>
        </p:nvSpPr>
        <p:spPr>
          <a:xfrm>
            <a:off x="5868144" y="2132856"/>
            <a:ext cx="315342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3200" b="1" dirty="0" smtClean="0">
                <a:solidFill>
                  <a:srgbClr val="0070C0"/>
                </a:solidFill>
              </a:rPr>
              <a:t>ASME V</a:t>
            </a:r>
            <a:r>
              <a:rPr lang="en-US" sz="3200" b="1" dirty="0" smtClean="0">
                <a:solidFill>
                  <a:srgbClr val="0070C0"/>
                </a:solidFill>
              </a:rPr>
              <a:t>&amp;V Guide</a:t>
            </a:r>
            <a:endParaRPr lang="cs-CZ" sz="3200" b="1" dirty="0">
              <a:solidFill>
                <a:srgbClr val="0070C0"/>
              </a:solidFill>
            </a:endParaRPr>
          </a:p>
        </p:txBody>
      </p:sp>
      <p:sp>
        <p:nvSpPr>
          <p:cNvPr id="7" name="TextovéPole 6"/>
          <p:cNvSpPr txBox="1"/>
          <p:nvPr/>
        </p:nvSpPr>
        <p:spPr>
          <a:xfrm>
            <a:off x="5868144" y="5301208"/>
            <a:ext cx="259519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cap="all" dirty="0" smtClean="0">
                <a:solidFill>
                  <a:srgbClr val="FF0000"/>
                </a:solidFill>
              </a:rPr>
              <a:t>experiments</a:t>
            </a:r>
            <a:endParaRPr lang="cs-CZ" sz="3200" b="1" cap="all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181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6" grpId="0"/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 smtClean="0"/>
              <a:t>Experimental modeling in physics</a:t>
            </a:r>
            <a:endParaRPr lang="en-US" noProof="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noProof="0" dirty="0" smtClean="0"/>
              <a:t>Isaac Newton (1686) - Great Principle of Similitude</a:t>
            </a:r>
          </a:p>
          <a:p>
            <a:r>
              <a:rPr lang="en-US" noProof="0" dirty="0" smtClean="0"/>
              <a:t>James Clerk Maxwell </a:t>
            </a:r>
            <a:r>
              <a:rPr lang="en-US" dirty="0" smtClean="0"/>
              <a:t>- 19th-century physicist</a:t>
            </a:r>
            <a:endParaRPr lang="en-US" noProof="0" dirty="0" smtClean="0"/>
          </a:p>
          <a:p>
            <a:r>
              <a:rPr lang="en-US" noProof="0" dirty="0" smtClean="0"/>
              <a:t>Joseph Fourier - 19th-century French mathematician</a:t>
            </a:r>
          </a:p>
          <a:p>
            <a:r>
              <a:rPr lang="en-US" noProof="0" dirty="0" smtClean="0"/>
              <a:t>Rayleigh's method of dimensional analysis</a:t>
            </a:r>
          </a:p>
          <a:p>
            <a:r>
              <a:rPr lang="en-US" noProof="0" dirty="0" smtClean="0"/>
              <a:t>Buckingham π theorem (1914)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FA5F2-AE5D-40DC-889A-AC0EC16C637C}" type="datetime4">
              <a:rPr lang="en-US" smtClean="0"/>
              <a:t>May 4, 2016</a:t>
            </a:fld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0B875-8F34-4596-88EC-059E9638F8AA}" type="slidenum">
              <a:rPr lang="cs-CZ" smtClean="0"/>
              <a:t>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005122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System of physical dimensions</a:t>
            </a:r>
            <a:endParaRPr lang="en-US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SI system - 7 fundamental quantities units:</a:t>
            </a:r>
          </a:p>
          <a:p>
            <a:pPr lvl="1"/>
            <a:r>
              <a:rPr lang="en-US" dirty="0" smtClean="0"/>
              <a:t>Kilogram</a:t>
            </a:r>
          </a:p>
          <a:p>
            <a:pPr lvl="1"/>
            <a:r>
              <a:rPr lang="en-US" dirty="0" smtClean="0"/>
              <a:t>Meter</a:t>
            </a:r>
          </a:p>
          <a:p>
            <a:pPr lvl="1"/>
            <a:r>
              <a:rPr lang="en-US" dirty="0" smtClean="0"/>
              <a:t>Candela</a:t>
            </a:r>
          </a:p>
          <a:p>
            <a:pPr lvl="1"/>
            <a:r>
              <a:rPr lang="en-US" dirty="0" smtClean="0"/>
              <a:t>Second</a:t>
            </a:r>
          </a:p>
          <a:p>
            <a:pPr lvl="1"/>
            <a:r>
              <a:rPr lang="en-US" dirty="0" smtClean="0"/>
              <a:t>Ampere</a:t>
            </a:r>
          </a:p>
          <a:p>
            <a:pPr lvl="1"/>
            <a:r>
              <a:rPr lang="en-US" dirty="0" smtClean="0"/>
              <a:t>Kelvin</a:t>
            </a:r>
          </a:p>
          <a:p>
            <a:pPr lvl="1"/>
            <a:r>
              <a:rPr lang="en-US" dirty="0" smtClean="0"/>
              <a:t>Mole </a:t>
            </a:r>
            <a:endParaRPr lang="en-US" dirty="0"/>
          </a:p>
        </p:txBody>
      </p:sp>
      <p:sp>
        <p:nvSpPr>
          <p:cNvPr id="9" name="Zástupný symbol pro datum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C23CA-E9CB-40C7-9DD0-DAC6C1F13CF0}" type="datetime4">
              <a:rPr lang="en-US" smtClean="0"/>
              <a:t>May 4, 2016</a:t>
            </a:fld>
            <a:endParaRPr lang="cs-CZ"/>
          </a:p>
        </p:txBody>
      </p:sp>
      <p:sp>
        <p:nvSpPr>
          <p:cNvPr id="10" name="Zástupný symbol pro číslo snímku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0B875-8F34-4596-88EC-059E9638F8AA}" type="slidenum">
              <a:rPr lang="cs-CZ" smtClean="0"/>
              <a:t>4</a:t>
            </a:fld>
            <a:endParaRPr lang="cs-CZ"/>
          </a:p>
        </p:txBody>
      </p:sp>
      <p:sp>
        <p:nvSpPr>
          <p:cNvPr id="4" name="TextovéPole 3"/>
          <p:cNvSpPr txBox="1"/>
          <p:nvPr/>
        </p:nvSpPr>
        <p:spPr>
          <a:xfrm>
            <a:off x="3295497" y="3284984"/>
            <a:ext cx="3237385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FF0000"/>
                </a:solidFill>
              </a:rPr>
              <a:t>Fluid Mechanics</a:t>
            </a:r>
          </a:p>
          <a:p>
            <a:pPr algn="ctr"/>
            <a:r>
              <a:rPr lang="en-US" sz="3200" b="1" smtClean="0">
                <a:solidFill>
                  <a:srgbClr val="FF0000"/>
                </a:solidFill>
                <a:sym typeface="Symbol"/>
              </a:rPr>
              <a:t>α </a:t>
            </a:r>
            <a:r>
              <a:rPr lang="en-US" sz="3200" b="1" dirty="0" err="1" smtClean="0">
                <a:solidFill>
                  <a:srgbClr val="FF0000"/>
                </a:solidFill>
                <a:sym typeface="Symbol"/>
              </a:rPr>
              <a:t>Termodynamics</a:t>
            </a:r>
            <a:endParaRPr lang="cs-CZ" sz="3200" b="1" dirty="0">
              <a:solidFill>
                <a:srgbClr val="FF0000"/>
              </a:solidFill>
            </a:endParaRPr>
          </a:p>
        </p:txBody>
      </p:sp>
      <p:sp>
        <p:nvSpPr>
          <p:cNvPr id="5" name="Ovál 4"/>
          <p:cNvSpPr/>
          <p:nvPr/>
        </p:nvSpPr>
        <p:spPr>
          <a:xfrm>
            <a:off x="891929" y="2207758"/>
            <a:ext cx="1728192" cy="432048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6" name="Ovál 5"/>
          <p:cNvSpPr/>
          <p:nvPr/>
        </p:nvSpPr>
        <p:spPr>
          <a:xfrm>
            <a:off x="920011" y="2761725"/>
            <a:ext cx="1728192" cy="432048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7" name="Ovál 6"/>
          <p:cNvSpPr/>
          <p:nvPr/>
        </p:nvSpPr>
        <p:spPr>
          <a:xfrm>
            <a:off x="896485" y="3805698"/>
            <a:ext cx="1728192" cy="432048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Ovál 7"/>
          <p:cNvSpPr/>
          <p:nvPr/>
        </p:nvSpPr>
        <p:spPr>
          <a:xfrm>
            <a:off x="891929" y="4796402"/>
            <a:ext cx="1728192" cy="432048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36802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000"/>
                            </p:stCondLst>
                            <p:childTnLst>
                              <p:par>
                                <p:cTn id="3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0"/>
                            </p:stCondLst>
                            <p:childTnLst>
                              <p:par>
                                <p:cTn id="4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6000"/>
                            </p:stCondLst>
                            <p:childTnLst>
                              <p:par>
                                <p:cTn id="4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"/>
                            </p:stCondLst>
                            <p:childTnLst>
                              <p:par>
                                <p:cTn id="6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000"/>
                            </p:stCondLst>
                            <p:childTnLst>
                              <p:par>
                                <p:cTn id="7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500"/>
                            </p:stCondLst>
                            <p:childTnLst>
                              <p:par>
                                <p:cTn id="7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/>
      <p:bldP spid="5" grpId="0" animBg="1"/>
      <p:bldP spid="6" grpId="0" animBg="1"/>
      <p:bldP spid="7" grpId="0" animBg="1"/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Nondimensional</a:t>
            </a:r>
            <a:r>
              <a:rPr lang="en-US" dirty="0" smtClean="0"/>
              <a:t> quantities</a:t>
            </a:r>
            <a:endParaRPr lang="en-US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Simplex:</a:t>
            </a:r>
          </a:p>
          <a:p>
            <a:endParaRPr lang="en-US" dirty="0" smtClean="0"/>
          </a:p>
          <a:p>
            <a:r>
              <a:rPr lang="en-US" dirty="0" smtClean="0"/>
              <a:t>Complex:</a:t>
            </a:r>
            <a:endParaRPr lang="en-US" dirty="0"/>
          </a:p>
        </p:txBody>
      </p:sp>
      <p:sp>
        <p:nvSpPr>
          <p:cNvPr id="6" name="Zástupný symbol pro datum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54FC79-F7B4-483A-8DF3-71470279AD8C}" type="datetime4">
              <a:rPr lang="en-US" smtClean="0"/>
              <a:t>May 4, 2016</a:t>
            </a:fld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0B875-8F34-4596-88EC-059E9638F8AA}" type="slidenum">
              <a:rPr lang="cs-CZ" smtClean="0"/>
              <a:t>5</a:t>
            </a:fld>
            <a:endParaRPr lang="cs-CZ"/>
          </a:p>
        </p:txBody>
      </p:sp>
      <p:graphicFrame>
        <p:nvGraphicFramePr>
          <p:cNvPr id="4" name="Objek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10659972"/>
              </p:ext>
            </p:extLst>
          </p:nvPr>
        </p:nvGraphicFramePr>
        <p:xfrm>
          <a:off x="2915816" y="1412776"/>
          <a:ext cx="1015920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8" name="Equation" r:id="rId3" imgW="507960" imgH="457200" progId="Equation.DSMT4">
                  <p:embed/>
                </p:oleObj>
              </mc:Choice>
              <mc:Fallback>
                <p:oleObj name="Equation" r:id="rId3" imgW="507960" imgH="457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915816" y="1412776"/>
                        <a:ext cx="1015920" cy="914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k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89581047"/>
              </p:ext>
            </p:extLst>
          </p:nvPr>
        </p:nvGraphicFramePr>
        <p:xfrm>
          <a:off x="2915816" y="2852936"/>
          <a:ext cx="2514240" cy="482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9" name="Equation" r:id="rId5" imgW="1257120" imgH="241200" progId="Equation.DSMT4">
                  <p:embed/>
                </p:oleObj>
              </mc:Choice>
              <mc:Fallback>
                <p:oleObj name="Equation" r:id="rId5" imgW="1257120" imgH="241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915816" y="2852936"/>
                        <a:ext cx="2514240" cy="482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8427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Buckingham's Theorem</a:t>
            </a:r>
            <a:endParaRPr lang="en-US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dirty="0" smtClean="0"/>
              <a:t> physical variables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q</a:t>
            </a:r>
            <a:r>
              <a:rPr lang="en-US" i="1" baseline="-250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,…,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q</a:t>
            </a:r>
            <a:r>
              <a:rPr lang="en-US" i="1" baseline="-25000" dirty="0" err="1" smtClean="0">
                <a:latin typeface="Times New Roman" pitchFamily="18" charset="0"/>
                <a:cs typeface="Times New Roman" pitchFamily="18" charset="0"/>
              </a:rPr>
              <a:t>n</a:t>
            </a:r>
            <a:endParaRPr lang="en-US" i="1" baseline="-25000" dirty="0" smtClean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en-US" dirty="0" smtClean="0"/>
              <a:t>Model:  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q</a:t>
            </a:r>
            <a:r>
              <a:rPr lang="en-US" i="1" baseline="-250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,…,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q</a:t>
            </a:r>
            <a:r>
              <a:rPr lang="en-US" i="1" baseline="-25000" dirty="0" err="1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) = 0</a:t>
            </a:r>
          </a:p>
          <a:p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dirty="0" smtClean="0"/>
              <a:t>  fundamental physical units</a:t>
            </a:r>
          </a:p>
          <a:p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p = n – k </a:t>
            </a:r>
            <a:r>
              <a:rPr lang="en-US" dirty="0" smtClean="0"/>
              <a:t>dimensionless parameters</a:t>
            </a:r>
            <a:br>
              <a:rPr lang="en-US" dirty="0" smtClean="0"/>
            </a:br>
            <a:r>
              <a:rPr lang="en-US" dirty="0" smtClean="0"/>
              <a:t>complex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  <a:sym typeface="Symbol"/>
              </a:rPr>
              <a:t>π</a:t>
            </a:r>
            <a:r>
              <a:rPr lang="en-US" i="1" baseline="-25000" dirty="0" smtClean="0">
                <a:latin typeface="Times New Roman" pitchFamily="18" charset="0"/>
                <a:cs typeface="Times New Roman" pitchFamily="18" charset="0"/>
                <a:sym typeface="Symbol"/>
              </a:rPr>
              <a:t>1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  <a:sym typeface="Symbol"/>
              </a:rPr>
              <a:t>,…,π</a:t>
            </a:r>
            <a:r>
              <a:rPr lang="en-US" i="1" baseline="-25000" dirty="0" smtClean="0">
                <a:latin typeface="Times New Roman" pitchFamily="18" charset="0"/>
                <a:cs typeface="Times New Roman" pitchFamily="18" charset="0"/>
                <a:sym typeface="Symbol"/>
              </a:rPr>
              <a:t>p</a:t>
            </a:r>
          </a:p>
          <a:p>
            <a:pPr lvl="1"/>
            <a:r>
              <a:rPr lang="en-US" dirty="0" smtClean="0">
                <a:sym typeface="Symbol"/>
              </a:rPr>
              <a:t>Model:  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  <a:sym typeface="Symbol"/>
              </a:rPr>
              <a:t>F</a:t>
            </a:r>
            <a:r>
              <a:rPr lang="en-US" dirty="0" smtClean="0">
                <a:latin typeface="Times New Roman" pitchFamily="18" charset="0"/>
                <a:cs typeface="Times New Roman" pitchFamily="18" charset="0"/>
                <a:sym typeface="Symbol"/>
              </a:rPr>
              <a:t>(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  <a:sym typeface="Symbol"/>
              </a:rPr>
              <a:t>π</a:t>
            </a:r>
            <a:r>
              <a:rPr lang="en-US" i="1" baseline="-25000" dirty="0" smtClean="0">
                <a:latin typeface="Times New Roman" pitchFamily="18" charset="0"/>
                <a:cs typeface="Times New Roman" pitchFamily="18" charset="0"/>
                <a:sym typeface="Symbol"/>
              </a:rPr>
              <a:t>1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  <a:sym typeface="Symbol"/>
              </a:rPr>
              <a:t>,…,π</a:t>
            </a:r>
            <a:r>
              <a:rPr lang="en-US" i="1" baseline="-25000" dirty="0" smtClean="0">
                <a:latin typeface="Times New Roman" pitchFamily="18" charset="0"/>
                <a:cs typeface="Times New Roman" pitchFamily="18" charset="0"/>
                <a:sym typeface="Symbol"/>
              </a:rPr>
              <a:t>p</a:t>
            </a:r>
            <a:r>
              <a:rPr lang="en-US" dirty="0" smtClean="0">
                <a:latin typeface="Times New Roman" pitchFamily="18" charset="0"/>
                <a:cs typeface="Times New Roman" pitchFamily="18" charset="0"/>
                <a:sym typeface="Symbol"/>
              </a:rPr>
              <a:t>) = 0</a:t>
            </a:r>
          </a:p>
          <a:p>
            <a:pPr lvl="1"/>
            <a:r>
              <a:rPr lang="en-US" dirty="0" smtClean="0">
                <a:sym typeface="Symbol"/>
              </a:rPr>
              <a:t>Plus simplex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  <a:sym typeface="Symbol"/>
              </a:rPr>
              <a:t>P</a:t>
            </a:r>
            <a:r>
              <a:rPr lang="en-US" i="1" baseline="-25000" dirty="0" smtClean="0">
                <a:latin typeface="Times New Roman" pitchFamily="18" charset="0"/>
                <a:cs typeface="Times New Roman" pitchFamily="18" charset="0"/>
                <a:sym typeface="Symbol"/>
              </a:rPr>
              <a:t>i</a:t>
            </a:r>
            <a:endParaRPr lang="en-US" i="1" baseline="-25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18C37-C9B6-4597-AB97-8D1D71D27733}" type="datetime4">
              <a:rPr lang="en-US" smtClean="0"/>
              <a:t>May 4, 2016</a:t>
            </a:fld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0B875-8F34-4596-88EC-059E9638F8AA}" type="slidenum">
              <a:rPr lang="cs-CZ" smtClean="0"/>
              <a:t>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7154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Buckingham's Theorem</a:t>
            </a:r>
            <a:endParaRPr lang="en-US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mathematical model not necessary</a:t>
            </a:r>
          </a:p>
          <a:p>
            <a:r>
              <a:rPr lang="en-US" dirty="0" smtClean="0"/>
              <a:t>Only “relevant” quantities</a:t>
            </a:r>
          </a:p>
          <a:p>
            <a:r>
              <a:rPr lang="en-US" dirty="0" smtClean="0"/>
              <a:t>BT provides method</a:t>
            </a:r>
          </a:p>
          <a:p>
            <a:r>
              <a:rPr lang="en-US" dirty="0" smtClean="0"/>
              <a:t>Dimensional matrix</a:t>
            </a:r>
          </a:p>
          <a:p>
            <a:r>
              <a:rPr lang="en-US" dirty="0" smtClean="0"/>
              <a:t>Not unique chose the most “physically meaningful”</a:t>
            </a:r>
            <a:endParaRPr lang="en-US" dirty="0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D7A90-22BD-42D0-863F-4C88B371A72F}" type="datetime4">
              <a:rPr lang="en-US" smtClean="0"/>
              <a:t>May 4, 2016</a:t>
            </a:fld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0B875-8F34-4596-88EC-059E9638F8AA}" type="slidenum">
              <a:rPr lang="cs-CZ" smtClean="0"/>
              <a:t>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386135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Nondimensional</a:t>
            </a:r>
            <a:r>
              <a:rPr lang="en-US" dirty="0" smtClean="0"/>
              <a:t> numbers in Mechanics of Fluids</a:t>
            </a:r>
            <a:endParaRPr lang="en-US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Reynolds number</a:t>
            </a:r>
          </a:p>
          <a:p>
            <a:endParaRPr lang="en-US" dirty="0" smtClean="0"/>
          </a:p>
          <a:p>
            <a:r>
              <a:rPr lang="en-US" dirty="0" smtClean="0"/>
              <a:t>Mach number</a:t>
            </a:r>
          </a:p>
          <a:p>
            <a:endParaRPr lang="en-US" dirty="0" smtClean="0"/>
          </a:p>
          <a:p>
            <a:r>
              <a:rPr lang="en-US" dirty="0" err="1" smtClean="0"/>
              <a:t>Strouhal</a:t>
            </a:r>
            <a:r>
              <a:rPr lang="en-US" dirty="0" smtClean="0"/>
              <a:t> number</a:t>
            </a:r>
          </a:p>
          <a:p>
            <a:endParaRPr lang="en-US" dirty="0" smtClean="0"/>
          </a:p>
          <a:p>
            <a:r>
              <a:rPr lang="en-US" dirty="0" smtClean="0"/>
              <a:t>Force coefficients</a:t>
            </a:r>
            <a:endParaRPr lang="en-US" dirty="0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9A21D-1547-4536-B594-3EC3DA26D4A4}" type="datetime4">
              <a:rPr lang="en-US" smtClean="0"/>
              <a:t>May 4, 2016</a:t>
            </a:fld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0B875-8F34-4596-88EC-059E9638F8AA}" type="slidenum">
              <a:rPr lang="cs-CZ" smtClean="0"/>
              <a:t>8</a:t>
            </a:fld>
            <a:endParaRPr lang="cs-CZ"/>
          </a:p>
        </p:txBody>
      </p:sp>
      <p:graphicFrame>
        <p:nvGraphicFramePr>
          <p:cNvPr id="7" name="Objek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184232"/>
              </p:ext>
            </p:extLst>
          </p:nvPr>
        </p:nvGraphicFramePr>
        <p:xfrm>
          <a:off x="4427984" y="1628800"/>
          <a:ext cx="2082240" cy="8380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4" name="Equation" r:id="rId3" imgW="1041120" imgH="419040" progId="Equation.DSMT4">
                  <p:embed/>
                </p:oleObj>
              </mc:Choice>
              <mc:Fallback>
                <p:oleObj name="Equation" r:id="rId3" imgW="1041120" imgH="4190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427984" y="1628800"/>
                        <a:ext cx="2082240" cy="83808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k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99150311"/>
              </p:ext>
            </p:extLst>
          </p:nvPr>
        </p:nvGraphicFramePr>
        <p:xfrm>
          <a:off x="4427984" y="2767003"/>
          <a:ext cx="964800" cy="7869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5" name="Equation" r:id="rId5" imgW="482400" imgH="393480" progId="Equation.DSMT4">
                  <p:embed/>
                </p:oleObj>
              </mc:Choice>
              <mc:Fallback>
                <p:oleObj name="Equation" r:id="rId5" imgW="482400" imgH="393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427984" y="2767003"/>
                        <a:ext cx="964800" cy="78696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k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26966450"/>
              </p:ext>
            </p:extLst>
          </p:nvPr>
        </p:nvGraphicFramePr>
        <p:xfrm>
          <a:off x="4427984" y="3854086"/>
          <a:ext cx="1015920" cy="7869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6" name="Equation" r:id="rId7" imgW="507960" imgH="393480" progId="Equation.DSMT4">
                  <p:embed/>
                </p:oleObj>
              </mc:Choice>
              <mc:Fallback>
                <p:oleObj name="Equation" r:id="rId7" imgW="507960" imgH="393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427984" y="3854086"/>
                        <a:ext cx="1015920" cy="78696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k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55071884"/>
              </p:ext>
            </p:extLst>
          </p:nvPr>
        </p:nvGraphicFramePr>
        <p:xfrm>
          <a:off x="4427984" y="4941168"/>
          <a:ext cx="2997200" cy="862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7" name="Equation" r:id="rId9" imgW="1498320" imgH="431640" progId="Equation.DSMT4">
                  <p:embed/>
                </p:oleObj>
              </mc:Choice>
              <mc:Fallback>
                <p:oleObj name="Equation" r:id="rId9" imgW="1498320" imgH="4316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4427984" y="4941168"/>
                        <a:ext cx="2997200" cy="8620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TextovéPole 10"/>
          <p:cNvSpPr txBox="1"/>
          <p:nvPr/>
        </p:nvSpPr>
        <p:spPr>
          <a:xfrm>
            <a:off x="6660232" y="1700808"/>
            <a:ext cx="1498552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Inertial forces</a:t>
            </a:r>
          </a:p>
          <a:p>
            <a:pPr algn="ctr"/>
            <a:r>
              <a:rPr lang="en-US" dirty="0" smtClean="0"/>
              <a:t>Viscous forces</a:t>
            </a:r>
            <a:endParaRPr lang="en-US" dirty="0"/>
          </a:p>
        </p:txBody>
      </p:sp>
      <p:sp>
        <p:nvSpPr>
          <p:cNvPr id="12" name="TextovéPole 11"/>
          <p:cNvSpPr txBox="1"/>
          <p:nvPr/>
        </p:nvSpPr>
        <p:spPr>
          <a:xfrm>
            <a:off x="5954959" y="2881628"/>
            <a:ext cx="2391425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Compressibility effects</a:t>
            </a:r>
            <a:endParaRPr lang="en-US" dirty="0"/>
          </a:p>
        </p:txBody>
      </p:sp>
      <p:sp>
        <p:nvSpPr>
          <p:cNvPr id="13" name="TextovéPole 12"/>
          <p:cNvSpPr txBox="1"/>
          <p:nvPr/>
        </p:nvSpPr>
        <p:spPr>
          <a:xfrm>
            <a:off x="5795877" y="3933056"/>
            <a:ext cx="2709588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dirty="0" err="1" smtClean="0"/>
              <a:t>Nondimensional</a:t>
            </a:r>
            <a:r>
              <a:rPr lang="en-US" dirty="0" smtClean="0"/>
              <a:t> frequency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97700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500"/>
                            </p:stCondLst>
                            <p:childTnLst>
                              <p:par>
                                <p:cTn id="4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000"/>
                            </p:stCondLst>
                            <p:childTnLst>
                              <p:par>
                                <p:cTn id="5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11" grpId="0" animBg="1"/>
      <p:bldP spid="12" grpId="0" animBg="1"/>
      <p:bldP spid="1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Nondimensional</a:t>
            </a:r>
            <a:r>
              <a:rPr lang="en-US" dirty="0" smtClean="0"/>
              <a:t> numbers in Thermodynamics</a:t>
            </a:r>
            <a:endParaRPr lang="en-US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Nusselt</a:t>
            </a:r>
            <a:r>
              <a:rPr lang="en-US" dirty="0" smtClean="0"/>
              <a:t> number</a:t>
            </a:r>
          </a:p>
          <a:p>
            <a:endParaRPr lang="en-US" dirty="0" smtClean="0"/>
          </a:p>
          <a:p>
            <a:r>
              <a:rPr lang="en-US" dirty="0" err="1" smtClean="0"/>
              <a:t>Prandtl</a:t>
            </a:r>
            <a:r>
              <a:rPr lang="en-US" dirty="0" smtClean="0"/>
              <a:t> number</a:t>
            </a:r>
          </a:p>
          <a:p>
            <a:endParaRPr lang="en-US" dirty="0" smtClean="0"/>
          </a:p>
          <a:p>
            <a:r>
              <a:rPr lang="en-US" dirty="0" smtClean="0"/>
              <a:t>Schmidt number</a:t>
            </a:r>
            <a:endParaRPr lang="en-US" dirty="0"/>
          </a:p>
        </p:txBody>
      </p:sp>
      <p:sp>
        <p:nvSpPr>
          <p:cNvPr id="6" name="Zástupný symbol pro datum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3B867E-BDB4-4601-BE41-0008FA8AD9B0}" type="datetime4">
              <a:rPr lang="en-US" smtClean="0"/>
              <a:t>May 4, 2016</a:t>
            </a:fld>
            <a:endParaRPr lang="cs-CZ"/>
          </a:p>
        </p:txBody>
      </p:sp>
      <p:sp>
        <p:nvSpPr>
          <p:cNvPr id="11" name="Zástupný symbol pro číslo snímku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0B875-8F34-4596-88EC-059E9638F8AA}" type="slidenum">
              <a:rPr lang="cs-CZ" smtClean="0"/>
              <a:t>9</a:t>
            </a:fld>
            <a:endParaRPr lang="cs-CZ"/>
          </a:p>
        </p:txBody>
      </p:sp>
      <p:graphicFrame>
        <p:nvGraphicFramePr>
          <p:cNvPr id="4" name="Objek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86636037"/>
              </p:ext>
            </p:extLst>
          </p:nvPr>
        </p:nvGraphicFramePr>
        <p:xfrm>
          <a:off x="3779912" y="4653136"/>
          <a:ext cx="990000" cy="7869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57" name="Equation" r:id="rId3" imgW="495000" imgH="393480" progId="Equation.DSMT4">
                  <p:embed/>
                </p:oleObj>
              </mc:Choice>
              <mc:Fallback>
                <p:oleObj name="Equation" r:id="rId3" imgW="495000" imgH="393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779912" y="4653136"/>
                        <a:ext cx="990000" cy="78696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ovéPole 4"/>
          <p:cNvSpPr txBox="1"/>
          <p:nvPr/>
        </p:nvSpPr>
        <p:spPr>
          <a:xfrm>
            <a:off x="6614714" y="3400679"/>
            <a:ext cx="2275430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Momentum diffusivity</a:t>
            </a:r>
          </a:p>
          <a:p>
            <a:pPr algn="ctr"/>
            <a:r>
              <a:rPr lang="en-US" dirty="0" smtClean="0"/>
              <a:t>Thermal diffusivity</a:t>
            </a:r>
            <a:endParaRPr lang="en-US" dirty="0"/>
          </a:p>
        </p:txBody>
      </p:sp>
      <p:graphicFrame>
        <p:nvGraphicFramePr>
          <p:cNvPr id="7" name="Objek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79554485"/>
              </p:ext>
            </p:extLst>
          </p:nvPr>
        </p:nvGraphicFramePr>
        <p:xfrm>
          <a:off x="3779912" y="3250673"/>
          <a:ext cx="939600" cy="7869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58" name="Equation" r:id="rId5" imgW="469800" imgH="393480" progId="Equation.DSMT4">
                  <p:embed/>
                </p:oleObj>
              </mc:Choice>
              <mc:Fallback>
                <p:oleObj name="Equation" r:id="rId5" imgW="469800" imgH="393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779912" y="3250673"/>
                        <a:ext cx="939600" cy="78696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ovéPole 7"/>
          <p:cNvSpPr txBox="1"/>
          <p:nvPr/>
        </p:nvSpPr>
        <p:spPr>
          <a:xfrm>
            <a:off x="5762700" y="4725142"/>
            <a:ext cx="3104953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Viscous diffusion rate</a:t>
            </a:r>
          </a:p>
          <a:p>
            <a:pPr algn="ctr"/>
            <a:r>
              <a:rPr lang="en-US" dirty="0" smtClean="0"/>
              <a:t>Molecular (mass) diffusion rate</a:t>
            </a:r>
            <a:endParaRPr lang="en-US" dirty="0"/>
          </a:p>
        </p:txBody>
      </p:sp>
      <p:graphicFrame>
        <p:nvGraphicFramePr>
          <p:cNvPr id="9" name="Objek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83012613"/>
              </p:ext>
            </p:extLst>
          </p:nvPr>
        </p:nvGraphicFramePr>
        <p:xfrm>
          <a:off x="3779912" y="1848210"/>
          <a:ext cx="1167840" cy="7869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59" name="Equation" r:id="rId7" imgW="583920" imgH="393480" progId="Equation.DSMT4">
                  <p:embed/>
                </p:oleObj>
              </mc:Choice>
              <mc:Fallback>
                <p:oleObj name="Equation" r:id="rId7" imgW="583920" imgH="393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779912" y="1848210"/>
                        <a:ext cx="1167840" cy="78696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ovéPole 9"/>
          <p:cNvSpPr txBox="1"/>
          <p:nvPr/>
        </p:nvSpPr>
        <p:spPr>
          <a:xfrm>
            <a:off x="5790336" y="1988839"/>
            <a:ext cx="3077317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Convective heat transfer </a:t>
            </a:r>
            <a:r>
              <a:rPr lang="en-US" dirty="0" err="1" smtClean="0"/>
              <a:t>coeff</a:t>
            </a:r>
            <a:r>
              <a:rPr lang="en-US" dirty="0" smtClean="0"/>
              <a:t>.</a:t>
            </a:r>
          </a:p>
          <a:p>
            <a:pPr algn="ctr"/>
            <a:r>
              <a:rPr lang="en-US" dirty="0" smtClean="0"/>
              <a:t>Conductive </a:t>
            </a:r>
            <a:r>
              <a:rPr lang="en-US" dirty="0"/>
              <a:t>heat transfer </a:t>
            </a:r>
            <a:r>
              <a:rPr lang="en-US" dirty="0" err="1" smtClean="0"/>
              <a:t>coeff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12" name="Obdélník 11"/>
          <p:cNvSpPr/>
          <p:nvPr/>
        </p:nvSpPr>
        <p:spPr>
          <a:xfrm>
            <a:off x="4198969" y="1490645"/>
            <a:ext cx="34823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dirty="0" err="1">
                <a:solidFill>
                  <a:schemeClr val="bg1">
                    <a:lumMod val="75000"/>
                  </a:schemeClr>
                </a:solidFill>
              </a:rPr>
              <a:t>convective</a:t>
            </a:r>
            <a:r>
              <a:rPr lang="cs-CZ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cs-CZ" dirty="0" err="1">
                <a:solidFill>
                  <a:schemeClr val="bg1">
                    <a:lumMod val="75000"/>
                  </a:schemeClr>
                </a:solidFill>
              </a:rPr>
              <a:t>heat</a:t>
            </a:r>
            <a:r>
              <a:rPr lang="cs-CZ" dirty="0">
                <a:solidFill>
                  <a:schemeClr val="bg1">
                    <a:lumMod val="75000"/>
                  </a:schemeClr>
                </a:solidFill>
              </a:rPr>
              <a:t> transfer </a:t>
            </a:r>
            <a:r>
              <a:rPr lang="cs-CZ" dirty="0" err="1">
                <a:solidFill>
                  <a:schemeClr val="bg1">
                    <a:lumMod val="75000"/>
                  </a:schemeClr>
                </a:solidFill>
              </a:rPr>
              <a:t>coefficient</a:t>
            </a:r>
            <a:endParaRPr lang="cs-CZ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3" name="Obdélník 12"/>
          <p:cNvSpPr/>
          <p:nvPr/>
        </p:nvSpPr>
        <p:spPr>
          <a:xfrm>
            <a:off x="4571375" y="2635170"/>
            <a:ext cx="21287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dirty="0" err="1">
                <a:solidFill>
                  <a:schemeClr val="bg1">
                    <a:lumMod val="75000"/>
                  </a:schemeClr>
                </a:solidFill>
              </a:rPr>
              <a:t>thermal</a:t>
            </a:r>
            <a:r>
              <a:rPr lang="cs-CZ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cs-CZ" dirty="0" err="1">
                <a:solidFill>
                  <a:schemeClr val="bg1">
                    <a:lumMod val="75000"/>
                  </a:schemeClr>
                </a:solidFill>
              </a:rPr>
              <a:t>conductivity</a:t>
            </a:r>
            <a:endParaRPr lang="cs-CZ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4" name="Obdélník 13"/>
          <p:cNvSpPr/>
          <p:nvPr/>
        </p:nvSpPr>
        <p:spPr>
          <a:xfrm>
            <a:off x="4387909" y="4027858"/>
            <a:ext cx="189603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dirty="0" err="1">
                <a:solidFill>
                  <a:schemeClr val="bg1">
                    <a:lumMod val="75000"/>
                  </a:schemeClr>
                </a:solidFill>
              </a:rPr>
              <a:t>thermal</a:t>
            </a:r>
            <a:r>
              <a:rPr lang="cs-CZ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cs-CZ" dirty="0" err="1">
                <a:solidFill>
                  <a:schemeClr val="bg1">
                    <a:lumMod val="75000"/>
                  </a:schemeClr>
                </a:solidFill>
              </a:rPr>
              <a:t>diffusivity</a:t>
            </a:r>
            <a:endParaRPr lang="cs-CZ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5" name="Obdélník 14"/>
          <p:cNvSpPr/>
          <p:nvPr/>
        </p:nvSpPr>
        <p:spPr>
          <a:xfrm>
            <a:off x="4493180" y="5382850"/>
            <a:ext cx="16283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dirty="0" err="1">
                <a:solidFill>
                  <a:schemeClr val="bg1">
                    <a:lumMod val="75000"/>
                  </a:schemeClr>
                </a:solidFill>
              </a:rPr>
              <a:t>mass</a:t>
            </a:r>
            <a:r>
              <a:rPr lang="cs-CZ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cs-CZ" dirty="0" err="1">
                <a:solidFill>
                  <a:schemeClr val="bg1">
                    <a:lumMod val="75000"/>
                  </a:schemeClr>
                </a:solidFill>
              </a:rPr>
              <a:t>diffusivity</a:t>
            </a:r>
            <a:endParaRPr lang="cs-CZ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6" name="Obdélník 15"/>
          <p:cNvSpPr/>
          <p:nvPr/>
        </p:nvSpPr>
        <p:spPr>
          <a:xfrm>
            <a:off x="4387909" y="3031954"/>
            <a:ext cx="19567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dirty="0" err="1" smtClean="0">
                <a:solidFill>
                  <a:schemeClr val="bg1">
                    <a:lumMod val="75000"/>
                  </a:schemeClr>
                </a:solidFill>
              </a:rPr>
              <a:t>kinematic</a:t>
            </a:r>
            <a:r>
              <a:rPr lang="cs-CZ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cs-CZ" dirty="0" err="1" smtClean="0">
                <a:solidFill>
                  <a:schemeClr val="bg1">
                    <a:lumMod val="75000"/>
                  </a:schemeClr>
                </a:solidFill>
              </a:rPr>
              <a:t>viscosity</a:t>
            </a:r>
            <a:endParaRPr lang="cs-CZ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7" name="Obdélník 16"/>
          <p:cNvSpPr/>
          <p:nvPr/>
        </p:nvSpPr>
        <p:spPr>
          <a:xfrm>
            <a:off x="4493180" y="4402916"/>
            <a:ext cx="19567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dirty="0" err="1" smtClean="0">
                <a:solidFill>
                  <a:schemeClr val="bg1">
                    <a:lumMod val="75000"/>
                  </a:schemeClr>
                </a:solidFill>
              </a:rPr>
              <a:t>kinematic</a:t>
            </a:r>
            <a:r>
              <a:rPr lang="cs-CZ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cs-CZ" dirty="0" err="1" smtClean="0">
                <a:solidFill>
                  <a:schemeClr val="bg1">
                    <a:lumMod val="75000"/>
                  </a:schemeClr>
                </a:solidFill>
              </a:rPr>
              <a:t>viscosity</a:t>
            </a:r>
            <a:endParaRPr lang="cs-CZ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85357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5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5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500"/>
                            </p:stCondLst>
                            <p:childTnLst>
                              <p:par>
                                <p:cTn id="36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00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500"/>
                            </p:stCondLst>
                            <p:childTnLst>
                              <p:par>
                                <p:cTn id="57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500"/>
                            </p:stCondLst>
                            <p:childTnLst>
                              <p:par>
                                <p:cTn id="6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3500"/>
                            </p:stCondLst>
                            <p:childTnLst>
                              <p:par>
                                <p:cTn id="6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animBg="1"/>
      <p:bldP spid="8" grpId="0" animBg="1"/>
      <p:bldP spid="10" grpId="0" animBg="1"/>
      <p:bldP spid="12" grpId="0"/>
      <p:bldP spid="13" grpId="0"/>
      <p:bldP spid="14" grpId="0"/>
      <p:bldP spid="15" grpId="0"/>
      <p:bldP spid="16" grpId="0"/>
      <p:bldP spid="1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Physical modeling</a:t>
            </a:r>
            <a:endParaRPr lang="en-US" dirty="0"/>
          </a:p>
        </p:txBody>
      </p:sp>
      <p:sp>
        <p:nvSpPr>
          <p:cNvPr id="4" name="Zástupný symbol pro obsah 3"/>
          <p:cNvSpPr>
            <a:spLocks noGrp="1"/>
          </p:cNvSpPr>
          <p:nvPr>
            <p:ph idx="1"/>
          </p:nvPr>
        </p:nvSpPr>
        <p:spPr>
          <a:xfrm>
            <a:off x="467544" y="3789041"/>
            <a:ext cx="8229600" cy="1944216"/>
          </a:xfrm>
        </p:spPr>
        <p:txBody>
          <a:bodyPr/>
          <a:lstStyle/>
          <a:p>
            <a:r>
              <a:rPr lang="en-US" dirty="0" smtClean="0"/>
              <a:t>Similarity</a:t>
            </a:r>
          </a:p>
          <a:p>
            <a:pPr lvl="1"/>
            <a:r>
              <a:rPr lang="en-US" dirty="0" smtClean="0"/>
              <a:t>Geometrical (simplex)</a:t>
            </a:r>
          </a:p>
          <a:p>
            <a:pPr lvl="1"/>
            <a:r>
              <a:rPr lang="en-US" dirty="0" smtClean="0"/>
              <a:t>Physical (complex)</a:t>
            </a:r>
            <a:endParaRPr lang="en-US" dirty="0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C8042-D287-4A44-81A7-EA8BFB37E4A2}" type="datetime4">
              <a:rPr lang="en-US" smtClean="0"/>
              <a:t>May 4, 2016</a:t>
            </a:fld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0B875-8F34-4596-88EC-059E9638F8AA}" type="slidenum">
              <a:rPr lang="cs-CZ" smtClean="0"/>
              <a:t>10</a:t>
            </a:fld>
            <a:endParaRPr lang="cs-CZ"/>
          </a:p>
        </p:txBody>
      </p:sp>
      <p:pic>
        <p:nvPicPr>
          <p:cNvPr id="4098" name="Picture 2" descr="letadl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9703" y="1962682"/>
            <a:ext cx="2292350" cy="158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 descr="letadlo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2564904"/>
            <a:ext cx="1140857" cy="7869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ovéPole 5"/>
          <p:cNvSpPr txBox="1"/>
          <p:nvPr/>
        </p:nvSpPr>
        <p:spPr>
          <a:xfrm>
            <a:off x="1835696" y="1556792"/>
            <a:ext cx="7729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object</a:t>
            </a:r>
            <a:endParaRPr lang="cs-CZ" dirty="0"/>
          </a:p>
        </p:txBody>
      </p:sp>
      <p:sp>
        <p:nvSpPr>
          <p:cNvPr id="8" name="TextovéPole 7"/>
          <p:cNvSpPr txBox="1"/>
          <p:nvPr/>
        </p:nvSpPr>
        <p:spPr>
          <a:xfrm>
            <a:off x="5980079" y="1556792"/>
            <a:ext cx="7809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model</a:t>
            </a:r>
            <a:endParaRPr lang="cs-CZ" dirty="0"/>
          </a:p>
        </p:txBody>
      </p:sp>
      <p:sp>
        <p:nvSpPr>
          <p:cNvPr id="7" name="Šipka doprava 6"/>
          <p:cNvSpPr/>
          <p:nvPr/>
        </p:nvSpPr>
        <p:spPr>
          <a:xfrm>
            <a:off x="3849344" y="2038679"/>
            <a:ext cx="1532162" cy="71457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parameters</a:t>
            </a:r>
            <a:endParaRPr lang="cs-CZ" dirty="0"/>
          </a:p>
        </p:txBody>
      </p:sp>
      <p:sp>
        <p:nvSpPr>
          <p:cNvPr id="11" name="Šipka doleva 10"/>
          <p:cNvSpPr/>
          <p:nvPr/>
        </p:nvSpPr>
        <p:spPr>
          <a:xfrm>
            <a:off x="3849344" y="2753256"/>
            <a:ext cx="1532162" cy="790575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results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543907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Physical modeling</a:t>
            </a:r>
            <a:endParaRPr lang="en-US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Reynolds number</a:t>
            </a:r>
          </a:p>
          <a:p>
            <a:endParaRPr lang="en-US" dirty="0" smtClean="0"/>
          </a:p>
          <a:p>
            <a:r>
              <a:rPr lang="en-US" dirty="0" smtClean="0"/>
              <a:t>Mach number</a:t>
            </a:r>
          </a:p>
          <a:p>
            <a:endParaRPr lang="en-US" dirty="0" smtClean="0"/>
          </a:p>
          <a:p>
            <a:r>
              <a:rPr lang="en-US" dirty="0" smtClean="0"/>
              <a:t>Modelling</a:t>
            </a:r>
            <a:endParaRPr lang="en-US" dirty="0"/>
          </a:p>
        </p:txBody>
      </p:sp>
      <p:sp>
        <p:nvSpPr>
          <p:cNvPr id="6" name="Zástupný symbol pro datum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FC586-5B9A-4E3B-B611-9F4685AC9023}" type="datetime4">
              <a:rPr lang="en-US" smtClean="0"/>
              <a:t>May 4, 2016</a:t>
            </a:fld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0B875-8F34-4596-88EC-059E9638F8AA}" type="slidenum">
              <a:rPr lang="cs-CZ" smtClean="0"/>
              <a:t>11</a:t>
            </a:fld>
            <a:endParaRPr lang="cs-CZ"/>
          </a:p>
        </p:txBody>
      </p:sp>
      <p:graphicFrame>
        <p:nvGraphicFramePr>
          <p:cNvPr id="4" name="Objek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06433137"/>
              </p:ext>
            </p:extLst>
          </p:nvPr>
        </p:nvGraphicFramePr>
        <p:xfrm>
          <a:off x="4427984" y="1556792"/>
          <a:ext cx="2082800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2" name="Equation" r:id="rId3" imgW="1041120" imgH="419040" progId="Equation.DSMT4">
                  <p:embed/>
                </p:oleObj>
              </mc:Choice>
              <mc:Fallback>
                <p:oleObj name="Equation" r:id="rId3" imgW="1041120" imgH="419040" progId="Equation.DSMT4">
                  <p:embed/>
                  <p:pic>
                    <p:nvPicPr>
                      <p:cNvPr id="0" name="Objek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27984" y="1556792"/>
                        <a:ext cx="2082800" cy="838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k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02887351"/>
              </p:ext>
            </p:extLst>
          </p:nvPr>
        </p:nvGraphicFramePr>
        <p:xfrm>
          <a:off x="4427538" y="2767013"/>
          <a:ext cx="965200" cy="787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3" name="Equation" r:id="rId5" imgW="482400" imgH="393480" progId="Equation.DSMT4">
                  <p:embed/>
                </p:oleObj>
              </mc:Choice>
              <mc:Fallback>
                <p:oleObj name="Equation" r:id="rId5" imgW="482400" imgH="393480" progId="Equation.DSMT4">
                  <p:embed/>
                  <p:pic>
                    <p:nvPicPr>
                      <p:cNvPr id="0" name="Objek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27538" y="2767013"/>
                        <a:ext cx="965200" cy="787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k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91675482"/>
              </p:ext>
            </p:extLst>
          </p:nvPr>
        </p:nvGraphicFramePr>
        <p:xfrm>
          <a:off x="971600" y="4725144"/>
          <a:ext cx="1422400" cy="863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4" name="Equation" r:id="rId7" imgW="711000" imgH="431640" progId="Equation.DSMT4">
                  <p:embed/>
                </p:oleObj>
              </mc:Choice>
              <mc:Fallback>
                <p:oleObj name="Equation" r:id="rId7" imgW="711000" imgH="4316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1600" y="4725144"/>
                        <a:ext cx="1422400" cy="863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k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10629454"/>
              </p:ext>
            </p:extLst>
          </p:nvPr>
        </p:nvGraphicFramePr>
        <p:xfrm>
          <a:off x="3394075" y="4508500"/>
          <a:ext cx="3911600" cy="863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5" name="Equation" r:id="rId9" imgW="1955520" imgH="431640" progId="Equation.DSMT4">
                  <p:embed/>
                </p:oleObj>
              </mc:Choice>
              <mc:Fallback>
                <p:oleObj name="Equation" r:id="rId9" imgW="1955520" imgH="4316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94075" y="4508500"/>
                        <a:ext cx="3911600" cy="863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k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43142238"/>
              </p:ext>
            </p:extLst>
          </p:nvPr>
        </p:nvGraphicFramePr>
        <p:xfrm>
          <a:off x="3491880" y="5373216"/>
          <a:ext cx="26924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6" name="Equation" r:id="rId11" imgW="1346040" imgH="228600" progId="Equation.DSMT4">
                  <p:embed/>
                </p:oleObj>
              </mc:Choice>
              <mc:Fallback>
                <p:oleObj name="Equation" r:id="rId11" imgW="134604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91880" y="5373216"/>
                        <a:ext cx="2692400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Ovál 13"/>
          <p:cNvSpPr/>
          <p:nvPr/>
        </p:nvSpPr>
        <p:spPr>
          <a:xfrm>
            <a:off x="4644008" y="4293096"/>
            <a:ext cx="2736304" cy="194421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graphicFrame>
        <p:nvGraphicFramePr>
          <p:cNvPr id="15" name="Objek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30024040"/>
              </p:ext>
            </p:extLst>
          </p:nvPr>
        </p:nvGraphicFramePr>
        <p:xfrm>
          <a:off x="7558088" y="4578350"/>
          <a:ext cx="1066800" cy="55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7" name="Equation" r:id="rId13" imgW="533160" imgH="279360" progId="Equation.DSMT4">
                  <p:embed/>
                </p:oleObj>
              </mc:Choice>
              <mc:Fallback>
                <p:oleObj name="Equation" r:id="rId13" imgW="533160" imgH="27936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58088" y="4578350"/>
                        <a:ext cx="1066800" cy="558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979486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1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sphere in flow</a:t>
            </a:r>
            <a:endParaRPr lang="en-US" dirty="0"/>
          </a:p>
        </p:txBody>
      </p:sp>
      <p:sp>
        <p:nvSpPr>
          <p:cNvPr id="6" name="Zástupný symbol pro obsah 5"/>
          <p:cNvSpPr>
            <a:spLocks noGrp="1"/>
          </p:cNvSpPr>
          <p:nvPr>
            <p:ph idx="1"/>
          </p:nvPr>
        </p:nvSpPr>
        <p:spPr>
          <a:xfrm>
            <a:off x="3347864" y="1600201"/>
            <a:ext cx="5338936" cy="2285258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Relevant quantities</a:t>
            </a:r>
            <a:br>
              <a:rPr lang="en-US" dirty="0" smtClean="0"/>
            </a:b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dirty="0" smtClean="0"/>
              <a:t>[</a:t>
            </a:r>
            <a:r>
              <a:rPr lang="en-US" dirty="0" err="1" smtClean="0"/>
              <a:t>kg.m</a:t>
            </a:r>
            <a:r>
              <a:rPr lang="en-US" dirty="0" smtClean="0"/>
              <a:t>/s</a:t>
            </a:r>
            <a:r>
              <a:rPr lang="en-US" baseline="30000" dirty="0" smtClean="0"/>
              <a:t>2</a:t>
            </a:r>
            <a:r>
              <a:rPr lang="en-US" dirty="0" smtClean="0"/>
              <a:t>],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dirty="0" smtClean="0"/>
              <a:t>[m/s],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dirty="0" smtClean="0"/>
              <a:t>[m], </a:t>
            </a:r>
            <a:r>
              <a:rPr lang="en-US" i="1" dirty="0" err="1" smtClean="0"/>
              <a:t>ρ</a:t>
            </a:r>
            <a:r>
              <a:rPr lang="en-US" dirty="0" smtClean="0"/>
              <a:t>[kg/m</a:t>
            </a:r>
            <a:r>
              <a:rPr lang="en-US" baseline="30000" dirty="0" smtClean="0"/>
              <a:t>3</a:t>
            </a:r>
            <a:r>
              <a:rPr lang="en-US" dirty="0" smtClean="0"/>
              <a:t>], </a:t>
            </a:r>
            <a:r>
              <a:rPr lang="en-US" i="1" dirty="0" err="1" smtClean="0">
                <a:latin typeface="Symbol" pitchFamily="18" charset="2"/>
              </a:rPr>
              <a:t>ν</a:t>
            </a:r>
            <a:r>
              <a:rPr lang="en-US" dirty="0" smtClean="0"/>
              <a:t>[m/s</a:t>
            </a:r>
            <a:r>
              <a:rPr lang="en-US" baseline="30000" dirty="0" smtClean="0"/>
              <a:t>2</a:t>
            </a:r>
            <a:r>
              <a:rPr lang="en-US" dirty="0" smtClean="0"/>
              <a:t>],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dirty="0" smtClean="0"/>
              <a:t>[m/s]</a:t>
            </a:r>
            <a:br>
              <a:rPr lang="en-US" dirty="0" smtClean="0"/>
            </a:b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dirty="0" smtClean="0"/>
              <a:t> =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dirty="0" smtClean="0"/>
              <a:t>(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V,d,ρ,</a:t>
            </a:r>
            <a:r>
              <a:rPr lang="en-US" i="1" dirty="0" err="1" smtClean="0">
                <a:latin typeface="Symbol" pitchFamily="18" charset="2"/>
                <a:cs typeface="Times New Roman" pitchFamily="18" charset="0"/>
              </a:rPr>
              <a:t>ν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,a</a:t>
            </a:r>
            <a:r>
              <a:rPr lang="en-US" dirty="0" smtClean="0"/>
              <a:t>)</a:t>
            </a:r>
          </a:p>
          <a:p>
            <a:r>
              <a:rPr lang="en-US" dirty="0" err="1" smtClean="0"/>
              <a:t>Nondimensional</a:t>
            </a:r>
            <a:r>
              <a:rPr lang="en-US" dirty="0" smtClean="0"/>
              <a:t> parameters:</a:t>
            </a:r>
            <a:endParaRPr lang="en-US" dirty="0"/>
          </a:p>
        </p:txBody>
      </p:sp>
      <p:sp>
        <p:nvSpPr>
          <p:cNvPr id="19" name="Zástupný symbol pro datum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1B421E-09F6-439C-ACC1-3B8E09DAF0B2}" type="datetime4">
              <a:rPr lang="en-US" smtClean="0"/>
              <a:t>May 4, 2016</a:t>
            </a:fld>
            <a:endParaRPr lang="cs-CZ"/>
          </a:p>
        </p:txBody>
      </p:sp>
      <p:sp>
        <p:nvSpPr>
          <p:cNvPr id="20" name="Zástupný symbol pro číslo snímku 1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0B875-8F34-4596-88EC-059E9638F8AA}" type="slidenum">
              <a:rPr lang="cs-CZ" smtClean="0"/>
              <a:t>12</a:t>
            </a:fld>
            <a:endParaRPr lang="cs-CZ"/>
          </a:p>
        </p:txBody>
      </p:sp>
      <p:pic>
        <p:nvPicPr>
          <p:cNvPr id="3074" name="Picture 2" descr="kou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196752"/>
            <a:ext cx="2232248" cy="22566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 descr="c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080" y="3911600"/>
            <a:ext cx="3860800" cy="294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cs-CZ"/>
          </a:p>
        </p:txBody>
      </p:sp>
      <p:graphicFrame>
        <p:nvGraphicFramePr>
          <p:cNvPr id="8" name="Objek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26453588"/>
              </p:ext>
            </p:extLst>
          </p:nvPr>
        </p:nvGraphicFramePr>
        <p:xfrm>
          <a:off x="3995935" y="4005063"/>
          <a:ext cx="2305050" cy="1276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5" name="Equation" r:id="rId5" imgW="1536700" imgH="850900" progId="Equation.DSMT4">
                  <p:embed/>
                </p:oleObj>
              </mc:Choice>
              <mc:Fallback>
                <p:oleObj name="Equation" r:id="rId5" imgW="1536700" imgH="8509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95935" y="4005063"/>
                        <a:ext cx="2305050" cy="12763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cs-CZ"/>
          </a:p>
        </p:txBody>
      </p:sp>
      <p:graphicFrame>
        <p:nvGraphicFramePr>
          <p:cNvPr id="10" name="Objek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76884507"/>
              </p:ext>
            </p:extLst>
          </p:nvPr>
        </p:nvGraphicFramePr>
        <p:xfrm>
          <a:off x="6732240" y="4005064"/>
          <a:ext cx="1181100" cy="857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6" name="Equation" r:id="rId7" imgW="787400" imgH="571500" progId="Equation.DSMT4">
                  <p:embed/>
                </p:oleObj>
              </mc:Choice>
              <mc:Fallback>
                <p:oleObj name="Equation" r:id="rId7" imgW="787400" imgH="5715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32240" y="4005064"/>
                        <a:ext cx="1181100" cy="8572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cs-CZ"/>
          </a:p>
        </p:txBody>
      </p:sp>
      <p:graphicFrame>
        <p:nvGraphicFramePr>
          <p:cNvPr id="12" name="Objek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2294739"/>
              </p:ext>
            </p:extLst>
          </p:nvPr>
        </p:nvGraphicFramePr>
        <p:xfrm>
          <a:off x="6732240" y="4956361"/>
          <a:ext cx="952088" cy="8568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7" name="Equation" r:id="rId9" imgW="634725" imgH="571252" progId="Equation.DSMT4">
                  <p:embed/>
                </p:oleObj>
              </mc:Choice>
              <mc:Fallback>
                <p:oleObj name="Equation" r:id="rId9" imgW="634725" imgH="571252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32240" y="4956361"/>
                        <a:ext cx="952088" cy="85687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3" name="Skupina 12"/>
          <p:cNvGrpSpPr/>
          <p:nvPr/>
        </p:nvGrpSpPr>
        <p:grpSpPr>
          <a:xfrm>
            <a:off x="3835720" y="3911600"/>
            <a:ext cx="2608488" cy="1951980"/>
            <a:chOff x="3835720" y="3911600"/>
            <a:chExt cx="2608488" cy="1951980"/>
          </a:xfrm>
        </p:grpSpPr>
        <p:sp>
          <p:nvSpPr>
            <p:cNvPr id="3" name="Ovál 2"/>
            <p:cNvSpPr/>
            <p:nvPr/>
          </p:nvSpPr>
          <p:spPr>
            <a:xfrm>
              <a:off x="3835720" y="3911600"/>
              <a:ext cx="2608488" cy="1473200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5" name="TextovéPole 4"/>
            <p:cNvSpPr txBox="1"/>
            <p:nvPr/>
          </p:nvSpPr>
          <p:spPr>
            <a:xfrm>
              <a:off x="3835720" y="5278805"/>
              <a:ext cx="655949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cs-CZ" sz="3200" i="1" dirty="0" smtClean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C</a:t>
              </a:r>
              <a:r>
                <a:rPr lang="cs-CZ" sz="3200" i="1" baseline="-25000" dirty="0" smtClean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D</a:t>
              </a:r>
              <a:endParaRPr lang="cs-CZ" sz="3200" i="1" baseline="-25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15" name="Skupina 14"/>
          <p:cNvGrpSpPr/>
          <p:nvPr/>
        </p:nvGrpSpPr>
        <p:grpSpPr>
          <a:xfrm>
            <a:off x="6660232" y="3814295"/>
            <a:ext cx="2229860" cy="1054865"/>
            <a:chOff x="6660232" y="3814295"/>
            <a:chExt cx="2229860" cy="1054865"/>
          </a:xfrm>
        </p:grpSpPr>
        <p:sp>
          <p:nvSpPr>
            <p:cNvPr id="4" name="Ovál 3"/>
            <p:cNvSpPr/>
            <p:nvPr/>
          </p:nvSpPr>
          <p:spPr>
            <a:xfrm>
              <a:off x="6660232" y="3911600"/>
              <a:ext cx="1584176" cy="957560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16" name="TextovéPole 15"/>
            <p:cNvSpPr txBox="1"/>
            <p:nvPr/>
          </p:nvSpPr>
          <p:spPr>
            <a:xfrm>
              <a:off x="8272615" y="3814295"/>
              <a:ext cx="61747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cs-CZ" sz="3200" i="1" dirty="0" smtClean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Re</a:t>
              </a:r>
              <a:endParaRPr lang="cs-CZ" sz="3200" i="1" baseline="-25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18" name="Skupina 17"/>
          <p:cNvGrpSpPr/>
          <p:nvPr/>
        </p:nvGrpSpPr>
        <p:grpSpPr>
          <a:xfrm>
            <a:off x="6660232" y="4906020"/>
            <a:ext cx="1750491" cy="957560"/>
            <a:chOff x="6660232" y="4906020"/>
            <a:chExt cx="1750491" cy="957560"/>
          </a:xfrm>
        </p:grpSpPr>
        <p:sp>
          <p:nvSpPr>
            <p:cNvPr id="14" name="Ovál 13"/>
            <p:cNvSpPr/>
            <p:nvPr/>
          </p:nvSpPr>
          <p:spPr>
            <a:xfrm>
              <a:off x="6660232" y="4906020"/>
              <a:ext cx="1224136" cy="957560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17" name="TextovéPole 16"/>
            <p:cNvSpPr txBox="1"/>
            <p:nvPr/>
          </p:nvSpPr>
          <p:spPr>
            <a:xfrm>
              <a:off x="7884617" y="5269648"/>
              <a:ext cx="526106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cs-CZ" sz="3200" i="1" dirty="0" smtClean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M</a:t>
              </a:r>
              <a:endParaRPr lang="cs-CZ" sz="3200" i="1" baseline="-25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562672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7.0&quot;&gt;&lt;object type=&quot;1&quot; unique_id=&quot;10001&quot;&gt;&lt;object type=&quot;8&quot; unique_id=&quot;10002&quot;&gt;&lt;/object&gt;&lt;object type=&quot;2&quot; unique_id=&quot;10003&quot;&gt;&lt;object type=&quot;3&quot; unique_id=&quot;10004&quot;&gt;&lt;property id=&quot;20148&quot; value=&quot;5&quot;/&gt;&lt;property id=&quot;20300&quot; value=&quot;Slide 1 - &amp;quot;Physical Modeling&amp;#x0D;&amp;#x0A;(dimensional analysis)&amp;quot;&quot;/&gt;&lt;property id=&quot;20307&quot; value=&quot;256&quot;/&gt;&lt;/object&gt;&lt;object type=&quot;3&quot; unique_id=&quot;10077&quot;&gt;&lt;property id=&quot;20148&quot; value=&quot;5&quot;/&gt;&lt;property id=&quot;20300&quot; value=&quot;Slide 2 - &amp;quot;Experimental modeling in physics&amp;quot;&quot;/&gt;&lt;property id=&quot;20307&quot; value=&quot;258&quot;/&gt;&lt;/object&gt;&lt;object type=&quot;3&quot; unique_id=&quot;10078&quot;&gt;&lt;property id=&quot;20148&quot; value=&quot;5&quot;/&gt;&lt;property id=&quot;20300&quot; value=&quot;Slide 3 - &amp;quot;System of physical dimensions&amp;quot;&quot;/&gt;&lt;property id=&quot;20307&quot; value=&quot;259&quot;/&gt;&lt;/object&gt;&lt;object type=&quot;3&quot; unique_id=&quot;10079&quot;&gt;&lt;property id=&quot;20148&quot; value=&quot;5&quot;/&gt;&lt;property id=&quot;20300&quot; value=&quot;Slide 4 - &amp;quot;Nondimensional quantities&amp;quot;&quot;/&gt;&lt;property id=&quot;20307&quot; value=&quot;260&quot;/&gt;&lt;/object&gt;&lt;object type=&quot;3&quot; unique_id=&quot;10080&quot;&gt;&lt;property id=&quot;20148&quot; value=&quot;5&quot;/&gt;&lt;property id=&quot;20300&quot; value=&quot;Slide 5 - &amp;quot;Buckingham's Theorem&amp;quot;&quot;/&gt;&lt;property id=&quot;20307&quot; value=&quot;261&quot;/&gt;&lt;/object&gt;&lt;object type=&quot;3&quot; unique_id=&quot;10081&quot;&gt;&lt;property id=&quot;20148&quot; value=&quot;5&quot;/&gt;&lt;property id=&quot;20300&quot; value=&quot;Slide 6 - &amp;quot;Buckingham's Theorem&amp;quot;&quot;/&gt;&lt;property id=&quot;20307&quot; value=&quot;262&quot;/&gt;&lt;/object&gt;&lt;object type=&quot;3&quot; unique_id=&quot;10082&quot;&gt;&lt;property id=&quot;20148&quot; value=&quot;5&quot;/&gt;&lt;property id=&quot;20300&quot; value=&quot;Slide 7 - &amp;quot;Nondimensional numbers in Mechanics of Fluids&amp;quot;&quot;/&gt;&lt;property id=&quot;20307&quot; value=&quot;263&quot;/&gt;&lt;/object&gt;&lt;object type=&quot;3&quot; unique_id=&quot;10083&quot;&gt;&lt;property id=&quot;20148&quot; value=&quot;5&quot;/&gt;&lt;property id=&quot;20300&quot; value=&quot;Slide 8 - &amp;quot;Nondimensional numbers in Thermodynamics&amp;quot;&quot;/&gt;&lt;property id=&quot;20307&quot; value=&quot;264&quot;/&gt;&lt;/object&gt;&lt;object type=&quot;3&quot; unique_id=&quot;10084&quot;&gt;&lt;property id=&quot;20148&quot; value=&quot;5&quot;/&gt;&lt;property id=&quot;20300&quot; value=&quot;Slide 9 - &amp;quot;Physical modeling&amp;quot;&quot;/&gt;&lt;property id=&quot;20307&quot; value=&quot;265&quot;/&gt;&lt;/object&gt;&lt;object type=&quot;3&quot; unique_id=&quot;10085&quot;&gt;&lt;property id=&quot;20148&quot; value=&quot;5&quot;/&gt;&lt;property id=&quot;20300&quot; value=&quot;Slide 11 - &amp;quot;Example sphere in flow&amp;quot;&quot;/&gt;&lt;property id=&quot;20307&quot; value=&quot;266&quot;/&gt;&lt;/object&gt;&lt;object type=&quot;3&quot; unique_id=&quot;10086&quot;&gt;&lt;property id=&quot;20148&quot; value=&quot;5&quot;/&gt;&lt;property id=&quot;20300&quot; value=&quot;Slide 10 - &amp;quot;Physical modeling&amp;quot;&quot;/&gt;&lt;property id=&quot;20307&quot; value=&quot;257&quot;/&gt;&lt;/object&gt;&lt;/object&gt;&lt;/object&gt;&lt;/database&gt;"/>
  <p:tag name="SECTOMILLISECCONVERTED" val="1"/>
</p:tagLst>
</file>

<file path=ppt/theme/theme1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211</TotalTime>
  <Words>322</Words>
  <Application>Microsoft Office PowerPoint</Application>
  <PresentationFormat>Předvádění na obrazovce (4:3)</PresentationFormat>
  <Paragraphs>121</Paragraphs>
  <Slides>12</Slides>
  <Notes>1</Notes>
  <HiddenSlides>0</HiddenSlides>
  <MMClips>0</MMClips>
  <ScaleCrop>false</ScaleCrop>
  <HeadingPairs>
    <vt:vector size="8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Vložené servery OLE</vt:lpstr>
      </vt:variant>
      <vt:variant>
        <vt:i4>1</vt:i4>
      </vt:variant>
      <vt:variant>
        <vt:lpstr>Nadpisy snímků</vt:lpstr>
      </vt:variant>
      <vt:variant>
        <vt:i4>12</vt:i4>
      </vt:variant>
    </vt:vector>
  </HeadingPairs>
  <TitlesOfParts>
    <vt:vector size="18" baseType="lpstr">
      <vt:lpstr>Arial</vt:lpstr>
      <vt:lpstr>Calibri</vt:lpstr>
      <vt:lpstr>Symbol</vt:lpstr>
      <vt:lpstr>Times New Roman</vt:lpstr>
      <vt:lpstr>Motiv systému Office</vt:lpstr>
      <vt:lpstr>Equation</vt:lpstr>
      <vt:lpstr>Physical Modeling (dimensional analysis)</vt:lpstr>
      <vt:lpstr>WHY Experiments</vt:lpstr>
      <vt:lpstr>Experimental modeling in physics</vt:lpstr>
      <vt:lpstr>System of physical dimensions</vt:lpstr>
      <vt:lpstr>Nondimensional quantities</vt:lpstr>
      <vt:lpstr>Buckingham's Theorem</vt:lpstr>
      <vt:lpstr>Buckingham's Theorem</vt:lpstr>
      <vt:lpstr>Nondimensional numbers in Mechanics of Fluids</vt:lpstr>
      <vt:lpstr>Nondimensional numbers in Thermodynamics</vt:lpstr>
      <vt:lpstr>Physical modeling</vt:lpstr>
      <vt:lpstr>Physical modeling</vt:lpstr>
      <vt:lpstr>Example sphere in flow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Physical Modeling (dimensional analysis)</dc:title>
  <dc:creator>Uruba</dc:creator>
  <cp:lastModifiedBy>Václav Uruba</cp:lastModifiedBy>
  <cp:revision>26</cp:revision>
  <dcterms:created xsi:type="dcterms:W3CDTF">2011-03-27T18:38:12Z</dcterms:created>
  <dcterms:modified xsi:type="dcterms:W3CDTF">2016-05-04T15:41:24Z</dcterms:modified>
</cp:coreProperties>
</file>